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26"/>
  </p:notesMasterIdLst>
  <p:handoutMasterIdLst>
    <p:handoutMasterId r:id="rId27"/>
  </p:handoutMasterIdLst>
  <p:sldIdLst>
    <p:sldId id="1861" r:id="rId6"/>
    <p:sldId id="1880" r:id="rId7"/>
    <p:sldId id="1862" r:id="rId8"/>
    <p:sldId id="1872" r:id="rId9"/>
    <p:sldId id="1863" r:id="rId10"/>
    <p:sldId id="1864" r:id="rId11"/>
    <p:sldId id="1865" r:id="rId12"/>
    <p:sldId id="1866" r:id="rId13"/>
    <p:sldId id="1867" r:id="rId14"/>
    <p:sldId id="1868" r:id="rId15"/>
    <p:sldId id="1879" r:id="rId16"/>
    <p:sldId id="1874" r:id="rId17"/>
    <p:sldId id="1870" r:id="rId18"/>
    <p:sldId id="1869" r:id="rId19"/>
    <p:sldId id="287" r:id="rId20"/>
    <p:sldId id="1835" r:id="rId21"/>
    <p:sldId id="1876" r:id="rId22"/>
    <p:sldId id="1877" r:id="rId23"/>
    <p:sldId id="1878" r:id="rId24"/>
    <p:sldId id="1840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1861"/>
            <p14:sldId id="1880"/>
            <p14:sldId id="1862"/>
            <p14:sldId id="1872"/>
            <p14:sldId id="1863"/>
            <p14:sldId id="1864"/>
            <p14:sldId id="1865"/>
            <p14:sldId id="1866"/>
            <p14:sldId id="1867"/>
            <p14:sldId id="1868"/>
            <p14:sldId id="1879"/>
            <p14:sldId id="1874"/>
            <p14:sldId id="1870"/>
            <p14:sldId id="1869"/>
            <p14:sldId id="287"/>
            <p14:sldId id="1835"/>
            <p14:sldId id="1876"/>
            <p14:sldId id="1877"/>
            <p14:sldId id="1878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3B01"/>
    <a:srgbClr val="F14001"/>
    <a:srgbClr val="1A1919"/>
    <a:srgbClr val="737373"/>
    <a:srgbClr val="BDBDBD"/>
    <a:srgbClr val="D2D2D2"/>
    <a:srgbClr val="E6E6E6"/>
    <a:srgbClr val="FFB9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114" d="100"/>
          <a:sy n="114" d="100"/>
        </p:scale>
        <p:origin x="534" y="8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12/10/2018 11:26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12/10/2018 11:25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12/10/2018 11:25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1E23E-74B5-974B-B143-10C60C605B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12/10/2018 11:25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85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12/10/2018 11:25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37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11:25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95C7E-640B-42A4-AB19-52186A20115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59886-0D20-442C-A485-66B9D8DCEA4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DE15158F-0695-4368-A7F6-A46F5CA429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20039" y="1398931"/>
            <a:ext cx="9586952" cy="496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DD6E7C-E358-4DFA-95AE-21AE08D233AB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D03893-6C22-469A-9490-5C6F8A00BC13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35ED7D-1E3A-4AD8-98F2-E31E5216B80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7D92AF-EAB1-4703-8412-92B9BA94639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7891E-7318-4F94-A367-7482B4F95B6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F59F54-D5D4-4454-B519-6954FCC6AEC4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7573A-792A-4045-B9A6-BDA4EB69B70C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BF8DB-BAE8-4E67-8A33-7CA14B9F1F9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5B7A4-1653-42D5-9E28-030187C1126E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A4CB2D-7D57-4C85-B696-8F4BCF76CC7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F5B5EF-00AD-4580-BAE7-B21084E069D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964AB2-9E68-423C-821C-B5C53A065A5E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85595-7201-4CF5-A586-1FD1BBDDA2AB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000B0-CF52-4C0A-BEB5-B798FAD82D58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6D21A8-62E4-4BA7-B55A-E0145DF5C67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0F01C3-6A50-4A86-B007-58F22E4BA0EA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B3A07F-8CB0-4E47-AD1D-DC9ED8BB52AA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3B564-A5B5-42C3-926F-35FEF1D78421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65DDE-0E34-4D31-9C6F-4BA03EF9BF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4DCA5-29F8-41BD-B942-241362E2305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8F407-9CB0-431C-A813-6F1900AB20D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223757-EC9A-4D5B-BCBB-1EF37484DF9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F4A92-9091-4CEE-8F35-CC9790D10FDE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E4BF7-FD20-4D25-A822-0D54DE157D7C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5BFB8-20B5-4A67-82A2-DCACDE6A268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0131F-544E-4693-8258-D82AFC7ED3FF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3DE27-C83E-4782-9916-EBD1F67D5ABB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DC0C7-3C52-4642-8234-3E78CA6C741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71891-CBF4-48DA-910C-DB814B221C88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FB25C-2247-45C8-BEBA-D300BF19DDA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246A0-D7F8-4692-AD45-167EF7ED24A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7ED5-B3A6-468C-8872-08D3A8DFFA9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D82B7B-FF6E-414D-8082-49802DCBECD3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7ADC-0BA9-442D-94ED-656EBF32B98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63FE1-B280-4403-9135-D6E6066C8F95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D38EA-72B0-40E9-90B7-6F010B233F0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B281B-8416-49CA-8DF0-1881F7EFB395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C02C7-BE5A-49B0-B0C1-F0CD23B282B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326C0-B8AB-4663-A25B-B9C9B2B7A1E0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3B1C5-B700-4C22-899D-B4F64621ED1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5E58D-2B97-46D8-95D2-E901C5811D40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81F392-FABB-4619-A4DD-AE7B4B0EC32A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C40BBE-EB3D-4D51-8AC1-9B45761AC59A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99D378-F650-4BE1-AED0-03DEFD6707B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32818B-7FE7-44C8-B727-2082AB20A03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3B07E-9D1E-4DC1-B0EC-17A7A43E3017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20F591-5575-4EDE-9D15-CCC126DF547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93E634-5F79-4A6C-8132-A7EEB395C2B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D003E6-D5F5-45BC-BD55-AE615B3F18B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2DB29-FA23-464C-8AE2-DC68DE306F6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17873-142A-4C7D-9C4F-D31858F8B88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1D2FA-9FA2-4C9D-8FE4-EBD22E7157C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8A8EF2-F4DF-4992-AEE1-5FF558F1D3C9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60533-0628-418B-8CA9-2DF92F111CD5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D593E8-E0FC-49B3-B4A6-70C11D364DFC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0E943-4078-4A5F-B63D-0FA19B16973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2309B-B42D-4D74-9486-7350909B238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8FAEE-568B-45F9-B661-B610DA27128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C10B7C-A6DF-472F-B2E7-F8559F93C2B0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6DA5DF-9BFB-4327-ACDD-AA572BA7606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2C9D3-619B-4A31-877A-A1E55B9D89C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EE2031-4A61-4071-8A6F-C14BB1B0E14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52B0B3-5F6D-4CAA-B7FA-EEA670808C5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99052-1192-4F0A-BF5A-A62D948636F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E8AA6-E185-4830-BED3-AE8D6EF2926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28E42-8076-4477-863F-D4367E30164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89A0E-7175-46DF-96FE-50F24A988AB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F374F1-FE3B-4F0D-B54E-1B828BB7C49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8D9BD-FA78-4030-B234-D4D47088F03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89CF9-CE47-49A7-AF45-AA06C343CF66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7916C-2053-459F-80CA-6D294C47AF2E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C1052-73DD-4951-86DF-E9312EA14284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csh.pt/CreateQnABot" TargetMode="External"/><Relationship Id="rId7" Type="http://schemas.openxmlformats.org/officeDocument/2006/relationships/hyperlink" Target="https://icsh.pt/NoCodeBots" TargetMode="External"/><Relationship Id="rId2" Type="http://schemas.openxmlformats.org/officeDocument/2006/relationships/hyperlink" Target="https://icsh.pt/BotServiceSDK4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inyurl.com/AtBotQnABP" TargetMode="External"/><Relationship Id="rId5" Type="http://schemas.openxmlformats.org/officeDocument/2006/relationships/hyperlink" Target="https://tinyurl.com/AtBotLUIS" TargetMode="External"/><Relationship Id="rId4" Type="http://schemas.openxmlformats.org/officeDocument/2006/relationships/hyperlink" Target="https://youtu.be/cumYtCVjl6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</a:t>
            </a:r>
            <a:br>
              <a:rPr lang="en-US"/>
            </a:br>
            <a:r>
              <a:rPr lang="en-US"/>
              <a:t>Microsoft Bot Framework</a:t>
            </a:r>
            <a:br>
              <a:rPr lang="en-US"/>
            </a:br>
            <a:r>
              <a:rPr lang="en-US"/>
              <a:t>and Azure Bot Services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B23AE-FC6C-FF43-AF42-8E0887C4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0073" y="5965166"/>
            <a:ext cx="484632" cy="484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F52F9-E419-0247-B75E-44FF359C20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4707" y="5965028"/>
            <a:ext cx="484909" cy="484909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7713E6B-298F-2447-930D-E39C9923B7C9}"/>
              </a:ext>
            </a:extLst>
          </p:cNvPr>
          <p:cNvSpPr txBox="1">
            <a:spLocks/>
          </p:cNvSpPr>
          <p:nvPr/>
        </p:nvSpPr>
        <p:spPr>
          <a:xfrm>
            <a:off x="2610742" y="5961261"/>
            <a:ext cx="3600053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@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3F6C500-D3C0-2E40-B483-6C5079AD462D}"/>
              </a:ext>
            </a:extLst>
          </p:cNvPr>
          <p:cNvSpPr txBox="1">
            <a:spLocks/>
          </p:cNvSpPr>
          <p:nvPr/>
        </p:nvSpPr>
        <p:spPr>
          <a:xfrm>
            <a:off x="6873983" y="5961261"/>
            <a:ext cx="402756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/in/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2467F3-F4DA-DD40-A290-2513ED95429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429" b="4429"/>
          <a:stretch>
            <a:fillRect/>
          </a:stretch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5BD82F5-ADED-0C40-9CCA-FF55233E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1354217"/>
          </a:xfrm>
        </p:spPr>
        <p:txBody>
          <a:bodyPr/>
          <a:lstStyle/>
          <a:p>
            <a:r>
              <a:rPr lang="en-US" sz="4400" dirty="0"/>
              <a:t>Connect to QnA Maker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BDA2708-91D6-104B-BA1A-4C90BAD6F217}"/>
              </a:ext>
            </a:extLst>
          </p:cNvPr>
          <p:cNvSpPr txBox="1">
            <a:spLocks/>
          </p:cNvSpPr>
          <p:nvPr/>
        </p:nvSpPr>
        <p:spPr>
          <a:xfrm>
            <a:off x="584200" y="5948760"/>
            <a:ext cx="46454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QnA </a:t>
            </a:r>
            <a:r>
              <a:rPr lang="en-US" dirty="0">
                <a:solidFill>
                  <a:srgbClr val="1A1919"/>
                </a:solidFill>
              </a:rPr>
              <a:t>Maker</a:t>
            </a:r>
            <a:r>
              <a:rPr lang="en-US" dirty="0"/>
              <a:t> best practices:</a:t>
            </a:r>
            <a:br>
              <a:rPr lang="en-US" dirty="0"/>
            </a:br>
            <a:r>
              <a:rPr lang="en-US" b="1" dirty="0" err="1"/>
              <a:t>tinyurl.com</a:t>
            </a:r>
            <a:r>
              <a:rPr lang="en-US" b="1" dirty="0"/>
              <a:t>/</a:t>
            </a:r>
            <a:r>
              <a:rPr lang="en-US" b="1" dirty="0" err="1"/>
              <a:t>AtBotQnABP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99D7D4-3179-EA48-B2A5-685CE1C859AF}"/>
              </a:ext>
            </a:extLst>
          </p:cNvPr>
          <p:cNvSpPr/>
          <p:nvPr/>
        </p:nvSpPr>
        <p:spPr>
          <a:xfrm>
            <a:off x="584200" y="288959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Instructions:</a:t>
            </a:r>
          </a:p>
          <a:p>
            <a:r>
              <a:rPr lang="en-US" sz="3200" dirty="0" err="1"/>
              <a:t>icsh.pt</a:t>
            </a:r>
            <a:r>
              <a:rPr lang="en-US" sz="3200" dirty="0"/>
              <a:t>/</a:t>
            </a:r>
            <a:r>
              <a:rPr lang="en-US" sz="3200" dirty="0" err="1"/>
              <a:t>CreateQnABot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259461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906F-9B61-4E4F-89AC-CF19274D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bot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45AB9-6F17-42B7-B2DD-8D1499B68F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1ACCD-21F4-4E73-86DA-5C3DB3AD13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7757" y="585788"/>
            <a:ext cx="2691631" cy="276999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25598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78BB-D876-0E41-8CA7-E5B63034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&amp;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117A3-A395-41E3-A9DD-15A5276BF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14221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541B-F075-0244-8626-0EBBD327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bot stands on three legs</a:t>
            </a: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46AC9D81-B470-CA4A-B915-A66511F18162}"/>
              </a:ext>
            </a:extLst>
          </p:cNvPr>
          <p:cNvSpPr txBox="1"/>
          <p:nvPr/>
        </p:nvSpPr>
        <p:spPr>
          <a:xfrm>
            <a:off x="7655617" y="4082827"/>
            <a:ext cx="187703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rgbClr val="1A1919"/>
                </a:solidFill>
              </a:rPr>
              <a:t>Know</a:t>
            </a: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8987383C-4D14-1B47-B416-98CE4CAEDF62}"/>
              </a:ext>
            </a:extLst>
          </p:cNvPr>
          <p:cNvSpPr txBox="1"/>
          <p:nvPr/>
        </p:nvSpPr>
        <p:spPr>
          <a:xfrm>
            <a:off x="4832020" y="5229561"/>
            <a:ext cx="187703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rgbClr val="1A1919"/>
                </a:solidFill>
              </a:rPr>
              <a:t>Do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C9757B66-D574-7F42-952B-C773B83B9DA4}"/>
              </a:ext>
            </a:extLst>
          </p:cNvPr>
          <p:cNvSpPr txBox="1"/>
          <p:nvPr/>
        </p:nvSpPr>
        <p:spPr>
          <a:xfrm>
            <a:off x="383153" y="4107161"/>
            <a:ext cx="3507784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1A1919"/>
                </a:solidFill>
              </a:rPr>
              <a:t>Understand</a:t>
            </a:r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F379F1E3-C488-AE48-A452-53BAC6C22EC2}"/>
              </a:ext>
            </a:extLst>
          </p:cNvPr>
          <p:cNvGrpSpPr/>
          <p:nvPr/>
        </p:nvGrpSpPr>
        <p:grpSpPr>
          <a:xfrm>
            <a:off x="1936968" y="4107160"/>
            <a:ext cx="2093671" cy="707884"/>
            <a:chOff x="6350" y="0"/>
            <a:chExt cx="2093669" cy="707882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13014CA1-F2E4-6248-9A2E-FDF677319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" y="165258"/>
              <a:ext cx="762002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9323D4D-EAAC-5C44-97A0-FE70C3CE371F}"/>
                </a:ext>
              </a:extLst>
            </p:cNvPr>
            <p:cNvSpPr txBox="1"/>
            <p:nvPr/>
          </p:nvSpPr>
          <p:spPr>
            <a:xfrm>
              <a:off x="878095" y="0"/>
              <a:ext cx="1221924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LUIS</a:t>
              </a: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661F0F7B-D04C-3146-8236-20F0C567F4FE}"/>
              </a:ext>
            </a:extLst>
          </p:cNvPr>
          <p:cNvGrpSpPr/>
          <p:nvPr/>
        </p:nvGrpSpPr>
        <p:grpSpPr>
          <a:xfrm>
            <a:off x="7705027" y="4107160"/>
            <a:ext cx="3676972" cy="707884"/>
            <a:chOff x="1767" y="0"/>
            <a:chExt cx="3676971" cy="707882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62DD4C62-A9F1-E24C-BB0A-B998C3DA9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7" y="79623"/>
              <a:ext cx="535580" cy="548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FDAC164B-9A85-B248-A5C3-4B3B7A03492A}"/>
                </a:ext>
              </a:extLst>
            </p:cNvPr>
            <p:cNvSpPr txBox="1"/>
            <p:nvPr/>
          </p:nvSpPr>
          <p:spPr>
            <a:xfrm>
              <a:off x="678814" y="0"/>
              <a:ext cx="2999924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QnA Maker</a:t>
              </a:r>
            </a:p>
          </p:txBody>
        </p:sp>
      </p:grpSp>
      <p:sp>
        <p:nvSpPr>
          <p:cNvPr id="15" name="Straight Connector 17">
            <a:extLst>
              <a:ext uri="{FF2B5EF4-FFF2-40B4-BE49-F238E27FC236}">
                <a16:creationId xmlns:a16="http://schemas.microsoft.com/office/drawing/2014/main" id="{1C4D0CF2-E33A-0E41-AD0D-AE312D4EE9D5}"/>
              </a:ext>
            </a:extLst>
          </p:cNvPr>
          <p:cNvSpPr/>
          <p:nvPr/>
        </p:nvSpPr>
        <p:spPr>
          <a:xfrm>
            <a:off x="5770534" y="4272419"/>
            <a:ext cx="1" cy="957144"/>
          </a:xfrm>
          <a:prstGeom prst="line">
            <a:avLst/>
          </a:prstGeom>
          <a:ln w="28575" cap="rnd">
            <a:solidFill>
              <a:srgbClr val="F1400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traight Connector 18">
            <a:extLst>
              <a:ext uri="{FF2B5EF4-FFF2-40B4-BE49-F238E27FC236}">
                <a16:creationId xmlns:a16="http://schemas.microsoft.com/office/drawing/2014/main" id="{C7A93E8D-E6D4-9746-A3D9-473A9D0723B4}"/>
              </a:ext>
            </a:extLst>
          </p:cNvPr>
          <p:cNvSpPr/>
          <p:nvPr/>
        </p:nvSpPr>
        <p:spPr>
          <a:xfrm flipH="1">
            <a:off x="4030636" y="3819156"/>
            <a:ext cx="841829" cy="514790"/>
          </a:xfrm>
          <a:prstGeom prst="line">
            <a:avLst/>
          </a:prstGeom>
          <a:ln w="28575" cap="rnd">
            <a:solidFill>
              <a:srgbClr val="F1400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traight Connector 22">
            <a:extLst>
              <a:ext uri="{FF2B5EF4-FFF2-40B4-BE49-F238E27FC236}">
                <a16:creationId xmlns:a16="http://schemas.microsoft.com/office/drawing/2014/main" id="{68122056-348C-4B41-AC70-878798BFA5CB}"/>
              </a:ext>
            </a:extLst>
          </p:cNvPr>
          <p:cNvSpPr/>
          <p:nvPr/>
        </p:nvSpPr>
        <p:spPr>
          <a:xfrm>
            <a:off x="6668605" y="3819156"/>
            <a:ext cx="841829" cy="514790"/>
          </a:xfrm>
          <a:prstGeom prst="line">
            <a:avLst/>
          </a:prstGeom>
          <a:ln w="28575" cap="rnd">
            <a:solidFill>
              <a:srgbClr val="F1400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6DB1D636-06FD-3944-AC30-867E6ACEA66F}"/>
              </a:ext>
            </a:extLst>
          </p:cNvPr>
          <p:cNvSpPr txBox="1"/>
          <p:nvPr/>
        </p:nvSpPr>
        <p:spPr>
          <a:xfrm>
            <a:off x="4270573" y="2025650"/>
            <a:ext cx="2999924" cy="242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🤖</a:t>
            </a:r>
          </a:p>
        </p:txBody>
      </p:sp>
      <p:grpSp>
        <p:nvGrpSpPr>
          <p:cNvPr id="19" name="Group 23">
            <a:extLst>
              <a:ext uri="{FF2B5EF4-FFF2-40B4-BE49-F238E27FC236}">
                <a16:creationId xmlns:a16="http://schemas.microsoft.com/office/drawing/2014/main" id="{D57A6242-5D19-8A44-A1C8-DA5C6550F8F5}"/>
              </a:ext>
            </a:extLst>
          </p:cNvPr>
          <p:cNvGrpSpPr/>
          <p:nvPr/>
        </p:nvGrpSpPr>
        <p:grpSpPr>
          <a:xfrm>
            <a:off x="4270573" y="2254597"/>
            <a:ext cx="3678739" cy="707884"/>
            <a:chOff x="0" y="0"/>
            <a:chExt cx="3678738" cy="707883"/>
          </a:xfrm>
        </p:grpSpPr>
        <p:pic>
          <p:nvPicPr>
            <p:cNvPr id="20" name="Picture 24">
              <a:extLst>
                <a:ext uri="{FF2B5EF4-FFF2-40B4-BE49-F238E27FC236}">
                  <a16:creationId xmlns:a16="http://schemas.microsoft.com/office/drawing/2014/main" id="{C72C77B9-EFAB-724E-9FC8-EDDEC1552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4386"/>
              <a:ext cx="539115" cy="539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TextBox 25">
              <a:extLst>
                <a:ext uri="{FF2B5EF4-FFF2-40B4-BE49-F238E27FC236}">
                  <a16:creationId xmlns:a16="http://schemas.microsoft.com/office/drawing/2014/main" id="{403C46BF-F17E-9C40-8A71-CC74DCC6B9B2}"/>
                </a:ext>
              </a:extLst>
            </p:cNvPr>
            <p:cNvSpPr txBox="1"/>
            <p:nvPr/>
          </p:nvSpPr>
          <p:spPr>
            <a:xfrm>
              <a:off x="678814" y="0"/>
              <a:ext cx="2999924" cy="707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Bot Services</a:t>
              </a:r>
            </a:p>
          </p:txBody>
        </p:sp>
      </p:grpSp>
      <p:grpSp>
        <p:nvGrpSpPr>
          <p:cNvPr id="22" name="Group 26">
            <a:extLst>
              <a:ext uri="{FF2B5EF4-FFF2-40B4-BE49-F238E27FC236}">
                <a16:creationId xmlns:a16="http://schemas.microsoft.com/office/drawing/2014/main" id="{55AE1EE1-D8B6-5949-915D-A5600E5CD39D}"/>
              </a:ext>
            </a:extLst>
          </p:cNvPr>
          <p:cNvGrpSpPr/>
          <p:nvPr/>
        </p:nvGrpSpPr>
        <p:grpSpPr>
          <a:xfrm>
            <a:off x="4270573" y="2968968"/>
            <a:ext cx="4251581" cy="707884"/>
            <a:chOff x="0" y="0"/>
            <a:chExt cx="4251580" cy="707883"/>
          </a:xfrm>
        </p:grpSpPr>
        <p:pic>
          <p:nvPicPr>
            <p:cNvPr id="23" name="Picture 27">
              <a:extLst>
                <a:ext uri="{FF2B5EF4-FFF2-40B4-BE49-F238E27FC236}">
                  <a16:creationId xmlns:a16="http://schemas.microsoft.com/office/drawing/2014/main" id="{CCD6DBB8-5763-EC41-91FA-95427BE7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84385"/>
              <a:ext cx="539116" cy="539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CC83C287-2B35-B54D-86FE-4BBB24BB7832}"/>
                </a:ext>
              </a:extLst>
            </p:cNvPr>
            <p:cNvSpPr txBox="1"/>
            <p:nvPr/>
          </p:nvSpPr>
          <p:spPr>
            <a:xfrm>
              <a:off x="678815" y="0"/>
              <a:ext cx="3572765" cy="707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Bot Framework</a:t>
              </a:r>
            </a:p>
          </p:txBody>
        </p:sp>
      </p:grpSp>
      <p:pic>
        <p:nvPicPr>
          <p:cNvPr id="25" name="Picture 5">
            <a:extLst>
              <a:ext uri="{FF2B5EF4-FFF2-40B4-BE49-F238E27FC236}">
                <a16:creationId xmlns:a16="http://schemas.microsoft.com/office/drawing/2014/main" id="{88372425-0668-8240-8541-0D6C714E1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99" y="2408881"/>
            <a:ext cx="2081515" cy="56008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traight Arrow Connector 10">
            <a:extLst>
              <a:ext uri="{FF2B5EF4-FFF2-40B4-BE49-F238E27FC236}">
                <a16:creationId xmlns:a16="http://schemas.microsoft.com/office/drawing/2014/main" id="{2A3780DF-B5BE-BD42-8BF7-ACD67D43E66A}"/>
              </a:ext>
            </a:extLst>
          </p:cNvPr>
          <p:cNvSpPr/>
          <p:nvPr/>
        </p:nvSpPr>
        <p:spPr>
          <a:xfrm>
            <a:off x="2137044" y="3149033"/>
            <a:ext cx="568276" cy="927518"/>
          </a:xfrm>
          <a:prstGeom prst="line">
            <a:avLst/>
          </a:prstGeom>
          <a:ln w="38100" cap="rnd">
            <a:solidFill>
              <a:srgbClr val="1A1919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traight Arrow Connector 29">
            <a:extLst>
              <a:ext uri="{FF2B5EF4-FFF2-40B4-BE49-F238E27FC236}">
                <a16:creationId xmlns:a16="http://schemas.microsoft.com/office/drawing/2014/main" id="{30EFA1FD-805D-9F44-8444-E1D9A0694D83}"/>
              </a:ext>
            </a:extLst>
          </p:cNvPr>
          <p:cNvSpPr/>
          <p:nvPr/>
        </p:nvSpPr>
        <p:spPr>
          <a:xfrm flipV="1">
            <a:off x="3149599" y="2570137"/>
            <a:ext cx="934781" cy="118789"/>
          </a:xfrm>
          <a:prstGeom prst="line">
            <a:avLst/>
          </a:prstGeom>
          <a:ln w="38100" cap="rnd">
            <a:solidFill>
              <a:srgbClr val="1A1919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traight Arrow Connector 32">
            <a:extLst>
              <a:ext uri="{FF2B5EF4-FFF2-40B4-BE49-F238E27FC236}">
                <a16:creationId xmlns:a16="http://schemas.microsoft.com/office/drawing/2014/main" id="{F3AFB8BD-D715-9A4F-880E-5F8DDBE07989}"/>
              </a:ext>
            </a:extLst>
          </p:cNvPr>
          <p:cNvSpPr/>
          <p:nvPr/>
        </p:nvSpPr>
        <p:spPr>
          <a:xfrm>
            <a:off x="3152532" y="2886020"/>
            <a:ext cx="931849" cy="257496"/>
          </a:xfrm>
          <a:prstGeom prst="line">
            <a:avLst/>
          </a:prstGeom>
          <a:ln w="38100" cap="rnd">
            <a:solidFill>
              <a:srgbClr val="1A1919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Arc 37">
            <a:extLst>
              <a:ext uri="{FF2B5EF4-FFF2-40B4-BE49-F238E27FC236}">
                <a16:creationId xmlns:a16="http://schemas.microsoft.com/office/drawing/2014/main" id="{537BEA49-F9C1-B744-9523-2C60779127AD}"/>
              </a:ext>
            </a:extLst>
          </p:cNvPr>
          <p:cNvSpPr/>
          <p:nvPr/>
        </p:nvSpPr>
        <p:spPr>
          <a:xfrm flipH="1" flipV="1">
            <a:off x="2808711" y="3130414"/>
            <a:ext cx="4611816" cy="1391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38100" cap="rnd">
            <a:solidFill>
              <a:srgbClr val="1A1919"/>
            </a:solidFill>
            <a:head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C90859EB-F4BD-0F4D-B079-6F7D91A837F1}"/>
              </a:ext>
            </a:extLst>
          </p:cNvPr>
          <p:cNvSpPr txBox="1"/>
          <p:nvPr/>
        </p:nvSpPr>
        <p:spPr>
          <a:xfrm>
            <a:off x="4128503" y="5225364"/>
            <a:ext cx="329202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16="http://schemas.microsoft.com/office/drawing/2014/main" xmlns:p14="http://schemas.microsoft.com/office/powerpoint/2010/main" xmlns:mc="http://schemas.openxmlformats.org/markup-compatibility/2006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dirty="0">
                <a:solidFill>
                  <a:srgbClr val="1A1919"/>
                </a:solidFill>
              </a:rPr>
              <a:t>Node.js/C#</a:t>
            </a:r>
          </a:p>
        </p:txBody>
      </p:sp>
    </p:spTree>
    <p:extLst>
      <p:ext uri="{BB962C8B-B14F-4D97-AF65-F5344CB8AC3E}">
        <p14:creationId xmlns:p14="http://schemas.microsoft.com/office/powerpoint/2010/main" val="1662292955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1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5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9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3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1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6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9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7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2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6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9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2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5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9" presetClass="exit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0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3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6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9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92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97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01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 advAuto="0"/>
          <p:bldP spid="6" grpId="1" animBg="1" advAuto="0"/>
          <p:bldP spid="7" grpId="0" animBg="1" advAuto="0"/>
          <p:bldP spid="7" grpId="1" animBg="1" advAuto="0"/>
          <p:bldP spid="8" grpId="0" animBg="1" advAuto="0"/>
          <p:bldP spid="8" grpId="1" animBg="1" advAuto="0"/>
          <p:bldP spid="9" grpId="0" animBg="1" advAuto="0"/>
          <p:bldP spid="12" grpId="0" animBg="1" advAuto="0"/>
          <p:bldP spid="15" grpId="0" animBg="1" advAuto="0"/>
          <p:bldP spid="16" grpId="0" animBg="1" advAuto="0"/>
          <p:bldP spid="17" grpId="0" animBg="1" advAuto="0"/>
          <p:bldP spid="18" grpId="0" animBg="1" advAuto="0"/>
          <p:bldP spid="18" grpId="1" animBg="1" advAuto="0"/>
          <p:bldP spid="19" grpId="0" animBg="1" advAuto="0"/>
          <p:bldP spid="22" grpId="0" animBg="1" advAuto="0"/>
          <p:bldP spid="25" grpId="0" animBg="1" advAuto="0"/>
          <p:bldP spid="25" grpId="1" animBg="1" advAuto="0"/>
          <p:bldP spid="26" grpId="0" animBg="1" advAuto="0"/>
          <p:bldP spid="26" grpId="1" animBg="1" advAuto="0"/>
          <p:bldP spid="27" grpId="0" animBg="1" advAuto="0"/>
          <p:bldP spid="27" grpId="1" animBg="1" advAuto="0"/>
          <p:bldP spid="28" grpId="0" animBg="1" advAuto="0"/>
          <p:bldP spid="28" grpId="1" animBg="1" advAuto="0"/>
          <p:bldP spid="29" grpId="0" animBg="1" advAuto="0"/>
          <p:bldP spid="29" grpId="1" animBg="1" advAuto="0"/>
          <p:bldP spid="30" grpId="0" animBg="1" advAuto="0"/>
        </p:bldLst>
      </p:timing>
    </mc:Choice>
    <mc:Fallback xmlns="" xmlns:a16="http://schemas.microsoft.com/office/drawing/2014/main" xmlns:m="http://schemas.openxmlformats.org/officeDocument/2006/math" xmlns:a14="http://schemas.microsoft.com/office/drawing/2010/main" xmlns:ma14="http://schemas.microsoft.com/office/mac/drawingml/2011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1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5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9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3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1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6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9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7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2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6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9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2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5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9" presetClass="exit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0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3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6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9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92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97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01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 advAuto="0"/>
          <p:bldP spid="6" grpId="1" animBg="1" advAuto="0"/>
          <p:bldP spid="7" grpId="0" animBg="1" advAuto="0"/>
          <p:bldP spid="7" grpId="1" animBg="1" advAuto="0"/>
          <p:bldP spid="8" grpId="0" animBg="1" advAuto="0"/>
          <p:bldP spid="8" grpId="1" animBg="1" advAuto="0"/>
          <p:bldP spid="9" grpId="0" animBg="1" advAuto="0"/>
          <p:bldP spid="12" grpId="0" animBg="1" advAuto="0"/>
          <p:bldP spid="15" grpId="0" animBg="1" advAuto="0"/>
          <p:bldP spid="16" grpId="0" animBg="1" advAuto="0"/>
          <p:bldP spid="17" grpId="0" animBg="1" advAuto="0"/>
          <p:bldP spid="18" grpId="0" animBg="1" advAuto="0"/>
          <p:bldP spid="18" grpId="1" animBg="1" advAuto="0"/>
          <p:bldP spid="19" grpId="0" animBg="1" advAuto="0"/>
          <p:bldP spid="22" grpId="0" animBg="1" advAuto="0"/>
          <p:bldP spid="25" grpId="0" animBg="1" advAuto="0"/>
          <p:bldP spid="25" grpId="1" animBg="1" advAuto="0"/>
          <p:bldP spid="26" grpId="0" animBg="1" advAuto="0"/>
          <p:bldP spid="26" grpId="1" animBg="1" advAuto="0"/>
          <p:bldP spid="27" grpId="0" animBg="1" advAuto="0"/>
          <p:bldP spid="27" grpId="1" animBg="1" advAuto="0"/>
          <p:bldP spid="28" grpId="0" animBg="1" advAuto="0"/>
          <p:bldP spid="28" grpId="1" animBg="1" advAuto="0"/>
          <p:bldP spid="29" grpId="0" animBg="1" advAuto="0"/>
          <p:bldP spid="29" grpId="1" animBg="1" advAuto="0"/>
          <p:bldP spid="30" grpId="0" animBg="1" advAuto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D64FF4D4-784A-AF41-960C-7D65A3406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140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4580"/>
          <a:stretch>
            <a:fillRect/>
          </a:stretch>
        </p:blipFill>
        <p:spPr>
          <a:xfrm>
            <a:off x="-581891" y="0"/>
            <a:ext cx="671178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07879F-B793-AD4D-A290-34FFDA123D0A}"/>
              </a:ext>
            </a:extLst>
          </p:cNvPr>
          <p:cNvSpPr txBox="1">
            <a:spLocks/>
          </p:cNvSpPr>
          <p:nvPr/>
        </p:nvSpPr>
        <p:spPr>
          <a:xfrm>
            <a:off x="7008750" y="2167909"/>
            <a:ext cx="4450937" cy="360349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A good FAQ bot is not good enough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F0DD3-C3C1-8446-9DEE-6E7FE5B920EE}"/>
              </a:ext>
            </a:extLst>
          </p:cNvPr>
          <p:cNvSpPr txBox="1">
            <a:spLocks/>
          </p:cNvSpPr>
          <p:nvPr/>
        </p:nvSpPr>
        <p:spPr>
          <a:xfrm>
            <a:off x="7008751" y="1526857"/>
            <a:ext cx="4332184" cy="98488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Don’t fall into the trap</a:t>
            </a:r>
          </a:p>
        </p:txBody>
      </p:sp>
    </p:spTree>
    <p:extLst>
      <p:ext uri="{BB962C8B-B14F-4D97-AF65-F5344CB8AC3E}">
        <p14:creationId xmlns:p14="http://schemas.microsoft.com/office/powerpoint/2010/main" val="1738434796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 xmlns="" xmlns:a16="http://schemas.microsoft.com/office/drawing/2014/main" xmlns:a14="http://schemas.microsoft.com/office/drawing/2010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5756AA4-7221-8246-9156-FD08658D3C25}"/>
              </a:ext>
            </a:extLst>
          </p:cNvPr>
          <p:cNvGrpSpPr/>
          <p:nvPr/>
        </p:nvGrpSpPr>
        <p:grpSpPr>
          <a:xfrm>
            <a:off x="459839" y="3701887"/>
            <a:ext cx="1130300" cy="1454754"/>
            <a:chOff x="2726517" y="4053579"/>
            <a:chExt cx="1130300" cy="14547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937BED-E6F6-6F4F-BFD6-70650846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6743" y="4053579"/>
              <a:ext cx="1069848" cy="10698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FCB94B-C2C8-154D-9B23-B1B1C0078A2B}"/>
                </a:ext>
              </a:extLst>
            </p:cNvPr>
            <p:cNvSpPr txBox="1"/>
            <p:nvPr/>
          </p:nvSpPr>
          <p:spPr>
            <a:xfrm>
              <a:off x="2726517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Teams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BEA7E5-189B-CB43-AAE8-38C9BBE1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your bot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BBBBB-91B4-B147-8344-4946411BEED3}"/>
              </a:ext>
            </a:extLst>
          </p:cNvPr>
          <p:cNvSpPr txBox="1"/>
          <p:nvPr/>
        </p:nvSpPr>
        <p:spPr>
          <a:xfrm>
            <a:off x="409893" y="2187963"/>
            <a:ext cx="5414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Internal</a:t>
            </a:r>
            <a:endParaRPr lang="en-US" b="1" dirty="0"/>
          </a:p>
          <a:p>
            <a:pPr algn="ctr"/>
            <a:r>
              <a:rPr lang="en-US" sz="1600" dirty="0"/>
              <a:t>(Authenticated)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77307-46E8-1C4D-A287-E2EB57AC6D60}"/>
              </a:ext>
            </a:extLst>
          </p:cNvPr>
          <p:cNvSpPr txBox="1"/>
          <p:nvPr/>
        </p:nvSpPr>
        <p:spPr>
          <a:xfrm>
            <a:off x="8165432" y="2187963"/>
            <a:ext cx="2578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External</a:t>
            </a:r>
            <a:endParaRPr lang="en-US" b="1" dirty="0"/>
          </a:p>
          <a:p>
            <a:pPr algn="ctr"/>
            <a:r>
              <a:rPr lang="en-US" sz="1600" dirty="0"/>
              <a:t>(Public)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F871A0-8FD9-344F-93A5-40F04DF7619D}"/>
              </a:ext>
            </a:extLst>
          </p:cNvPr>
          <p:cNvGrpSpPr/>
          <p:nvPr/>
        </p:nvGrpSpPr>
        <p:grpSpPr>
          <a:xfrm>
            <a:off x="1995247" y="3703411"/>
            <a:ext cx="1130300" cy="1453230"/>
            <a:chOff x="1211180" y="4055103"/>
            <a:chExt cx="1130300" cy="14532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AF2973-621A-3840-B459-0876B103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1180" y="4055103"/>
              <a:ext cx="1130300" cy="1066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BCC4C6-BBF7-BC4A-A2C9-5F513227486E}"/>
                </a:ext>
              </a:extLst>
            </p:cNvPr>
            <p:cNvSpPr txBox="1"/>
            <p:nvPr/>
          </p:nvSpPr>
          <p:spPr>
            <a:xfrm>
              <a:off x="1211180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SharePoint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D66EC71-07E2-1A47-90B1-8FCD4F49FD16}"/>
              </a:ext>
            </a:extLst>
          </p:cNvPr>
          <p:cNvGrpSpPr/>
          <p:nvPr/>
        </p:nvGrpSpPr>
        <p:grpSpPr>
          <a:xfrm>
            <a:off x="3500429" y="3771937"/>
            <a:ext cx="1130300" cy="1384704"/>
            <a:chOff x="4211629" y="4123629"/>
            <a:chExt cx="1130300" cy="13847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CC5426-D353-6F4E-8366-EFA7D34E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1855" y="4123629"/>
              <a:ext cx="1069848" cy="9297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ECD8D1-65D3-CD43-BD17-6B3238A83C93}"/>
                </a:ext>
              </a:extLst>
            </p:cNvPr>
            <p:cNvSpPr txBox="1"/>
            <p:nvPr/>
          </p:nvSpPr>
          <p:spPr>
            <a:xfrm>
              <a:off x="4211629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Intranet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0B9D1A-3BF5-CF4D-83A0-09E34D237516}"/>
              </a:ext>
            </a:extLst>
          </p:cNvPr>
          <p:cNvGrpSpPr/>
          <p:nvPr/>
        </p:nvGrpSpPr>
        <p:grpSpPr>
          <a:xfrm>
            <a:off x="4981531" y="3701887"/>
            <a:ext cx="1256420" cy="1639420"/>
            <a:chOff x="5692731" y="4053579"/>
            <a:chExt cx="1256420" cy="16394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585BC5B-E595-1540-A8CC-D4EF973A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5361" y="4053579"/>
              <a:ext cx="1069848" cy="10698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C59473-6039-E146-AEA2-0E543193413D}"/>
                </a:ext>
              </a:extLst>
            </p:cNvPr>
            <p:cNvSpPr txBox="1"/>
            <p:nvPr/>
          </p:nvSpPr>
          <p:spPr>
            <a:xfrm>
              <a:off x="5692731" y="5200556"/>
              <a:ext cx="125642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Custom</a:t>
              </a:r>
            </a:p>
            <a:p>
              <a:pPr algn="ctr"/>
              <a:r>
                <a:rPr lang="en-US" sz="1100"/>
                <a:t>(Direct Line)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956DE2-AFC8-C748-A59C-18998033946C}"/>
              </a:ext>
            </a:extLst>
          </p:cNvPr>
          <p:cNvGrpSpPr/>
          <p:nvPr/>
        </p:nvGrpSpPr>
        <p:grpSpPr>
          <a:xfrm>
            <a:off x="7587895" y="3767267"/>
            <a:ext cx="1130300" cy="1389374"/>
            <a:chOff x="4211629" y="4118959"/>
            <a:chExt cx="1130300" cy="138937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0ED8C27-6FBF-2442-8393-CE81F08D5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7234" y="4118959"/>
              <a:ext cx="939089" cy="93908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5C1D5B-BBB1-9943-86A7-8E68A764C1B7}"/>
                </a:ext>
              </a:extLst>
            </p:cNvPr>
            <p:cNvSpPr txBox="1"/>
            <p:nvPr/>
          </p:nvSpPr>
          <p:spPr>
            <a:xfrm>
              <a:off x="4211629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Website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1D2308-ACCB-AA47-B67D-EE37E9AFAE56}"/>
              </a:ext>
            </a:extLst>
          </p:cNvPr>
          <p:cNvGrpSpPr/>
          <p:nvPr/>
        </p:nvGrpSpPr>
        <p:grpSpPr>
          <a:xfrm>
            <a:off x="10222080" y="3701887"/>
            <a:ext cx="1256420" cy="1639420"/>
            <a:chOff x="5692731" y="4053579"/>
            <a:chExt cx="1256420" cy="163942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8E9EF1-F3E7-AE4C-9C7B-7B1331579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5361" y="4053579"/>
              <a:ext cx="1069848" cy="106984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8E6A9E-AC26-B348-8794-3214AA180E68}"/>
                </a:ext>
              </a:extLst>
            </p:cNvPr>
            <p:cNvSpPr txBox="1"/>
            <p:nvPr/>
          </p:nvSpPr>
          <p:spPr>
            <a:xfrm>
              <a:off x="5692731" y="5200556"/>
              <a:ext cx="125642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Custom</a:t>
              </a:r>
            </a:p>
            <a:p>
              <a:pPr algn="ctr"/>
              <a:r>
                <a:rPr lang="en-US" sz="1100"/>
                <a:t>(Direct Line)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B23FCE-2493-A843-9876-6849AD376645}"/>
              </a:ext>
            </a:extLst>
          </p:cNvPr>
          <p:cNvGrpSpPr/>
          <p:nvPr/>
        </p:nvGrpSpPr>
        <p:grpSpPr>
          <a:xfrm>
            <a:off x="8904987" y="3859699"/>
            <a:ext cx="1130300" cy="1511922"/>
            <a:chOff x="4211629" y="4211854"/>
            <a:chExt cx="1130300" cy="151192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89B6D97-B133-1242-84CA-E18D844D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0755" y="4211854"/>
              <a:ext cx="932046" cy="75329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553264-463F-804D-8F6F-74DD79E0F04A}"/>
                </a:ext>
              </a:extLst>
            </p:cNvPr>
            <p:cNvSpPr txBox="1"/>
            <p:nvPr/>
          </p:nvSpPr>
          <p:spPr>
            <a:xfrm>
              <a:off x="4211629" y="5200556"/>
              <a:ext cx="1130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Social Media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81581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</p:bldLst>
      </p:timing>
    </mc:Choice>
    <mc:Fallback xmlns="" xmlns:a16="http://schemas.microsoft.com/office/drawing/2014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FFA9CB4-8AE0-1C4D-9B9A-85A8694FC94A}"/>
              </a:ext>
            </a:extLst>
          </p:cNvPr>
          <p:cNvSpPr txBox="1">
            <a:spLocks/>
          </p:cNvSpPr>
          <p:nvPr/>
        </p:nvSpPr>
        <p:spPr>
          <a:xfrm>
            <a:off x="585216" y="3033223"/>
            <a:ext cx="6129909" cy="8863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  <a:br>
              <a:rPr lang="en-US" dirty="0"/>
            </a:br>
            <a:r>
              <a:rPr lang="en-US" sz="2800" b="0" dirty="0"/>
              <a:t>https://</a:t>
            </a:r>
            <a:r>
              <a:rPr lang="en-US" sz="2800" b="0" dirty="0" err="1"/>
              <a:t>youtu.be</a:t>
            </a:r>
            <a:r>
              <a:rPr lang="en-US" sz="2800" b="0" dirty="0"/>
              <a:t>/</a:t>
            </a:r>
            <a:r>
              <a:rPr lang="en-US" sz="2800" b="0" dirty="0" err="1"/>
              <a:t>wAPcafOL_tg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264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skIT in SharePoint - Printer">
            <a:hlinkClick r:id="" action="ppaction://media"/>
            <a:extLst>
              <a:ext uri="{FF2B5EF4-FFF2-40B4-BE49-F238E27FC236}">
                <a16:creationId xmlns:a16="http://schemas.microsoft.com/office/drawing/2014/main" id="{F9C5B2D3-32DE-E54B-87ED-D814167F1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6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53F28BF-9F4B-F447-B1E7-362C4B7E6CC8}"/>
              </a:ext>
            </a:extLst>
          </p:cNvPr>
          <p:cNvSpPr txBox="1">
            <a:spLocks/>
          </p:cNvSpPr>
          <p:nvPr/>
        </p:nvSpPr>
        <p:spPr>
          <a:xfrm>
            <a:off x="585217" y="3033223"/>
            <a:ext cx="6115622" cy="8863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  <a:br>
              <a:rPr lang="en-US"/>
            </a:br>
            <a:r>
              <a:rPr lang="en-US" sz="2800" b="0"/>
              <a:t>https://youtu.be/EWXBYDQ4TVQ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48261916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A6BD-C203-334A-A504-325580C5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3F0EF-CACC-E94D-8FA3-FDF7BB216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3754874"/>
          </a:xfrm>
        </p:spPr>
        <p:txBody>
          <a:bodyPr/>
          <a:lstStyle/>
          <a:p>
            <a:r>
              <a:rPr lang="en-US" dirty="0"/>
              <a:t>Azure Bot Service Documentation:</a:t>
            </a:r>
            <a:br>
              <a:rPr lang="en-US" dirty="0"/>
            </a:br>
            <a:r>
              <a:rPr lang="en-US" dirty="0">
                <a:hlinkClick r:id="rId2"/>
              </a:rPr>
              <a:t>https://icsh.pt/BotServiceSDK4</a:t>
            </a:r>
            <a:r>
              <a:rPr lang="en-US" dirty="0"/>
              <a:t> </a:t>
            </a:r>
          </a:p>
          <a:p>
            <a:r>
              <a:rPr lang="en-US" dirty="0"/>
              <a:t>Create a QnA bot:</a:t>
            </a:r>
            <a:br>
              <a:rPr lang="en-US" dirty="0"/>
            </a:br>
            <a:r>
              <a:rPr lang="en-US" dirty="0">
                <a:hlinkClick r:id="rId3"/>
              </a:rPr>
              <a:t>https://icsh.pt/CreateQnABot</a:t>
            </a:r>
            <a:r>
              <a:rPr lang="en-US" dirty="0"/>
              <a:t> </a:t>
            </a:r>
          </a:p>
          <a:p>
            <a:r>
              <a:rPr lang="en-US" dirty="0"/>
              <a:t>Getting started with the Bot Framework (video):</a:t>
            </a:r>
            <a:br>
              <a:rPr lang="en-US" dirty="0"/>
            </a:br>
            <a:r>
              <a:rPr lang="en-US" dirty="0">
                <a:hlinkClick r:id="rId4"/>
              </a:rPr>
              <a:t>https://youtu.be/cumYtCVjl6Q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640B3-33DD-DD45-BB70-B9FD5931B0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3754874"/>
          </a:xfrm>
        </p:spPr>
        <p:txBody>
          <a:bodyPr/>
          <a:lstStyle/>
          <a:p>
            <a:r>
              <a:rPr lang="en-US" dirty="0"/>
              <a:t>Incorporating LUIS (Natural Language Processing):</a:t>
            </a:r>
            <a:br>
              <a:rPr lang="en-US" dirty="0"/>
            </a:br>
            <a:r>
              <a:rPr lang="en-US" dirty="0">
                <a:hlinkClick r:id="rId5"/>
              </a:rPr>
              <a:t>https://tinyurl.com/AtBotLUIS</a:t>
            </a:r>
            <a:endParaRPr lang="en-US" dirty="0"/>
          </a:p>
          <a:p>
            <a:r>
              <a:rPr lang="en-US" dirty="0"/>
              <a:t>QnA Maker best practices:</a:t>
            </a:r>
            <a:br>
              <a:rPr lang="en-US" dirty="0"/>
            </a:br>
            <a:r>
              <a:rPr lang="en-US" dirty="0">
                <a:hlinkClick r:id="rId6"/>
              </a:rPr>
              <a:t>https://tinyurl.com/AtBotQnABP</a:t>
            </a:r>
            <a:endParaRPr lang="en-US" dirty="0"/>
          </a:p>
          <a:p>
            <a:r>
              <a:rPr lang="en-US" dirty="0"/>
              <a:t>Getting started with code-free, Microsoft Flow bots:</a:t>
            </a:r>
            <a:br>
              <a:rPr lang="en-US" dirty="0"/>
            </a:br>
            <a:r>
              <a:rPr lang="en-US" dirty="0">
                <a:hlinkClick r:id="rId7"/>
              </a:rPr>
              <a:t>https://icsh.pt/NoCodeBots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021062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0F766-AF47-D443-B3E2-75F72719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3" y="-95002"/>
            <a:ext cx="10487394" cy="76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76795"/>
      </p:ext>
    </p:extLst>
  </p:cSld>
  <p:clrMapOvr>
    <a:masterClrMapping/>
  </p:clrMapOvr>
  <p:transition spd="med">
    <p:pull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">
            <a:extLst>
              <a:ext uri="{FF2B5EF4-FFF2-40B4-BE49-F238E27FC236}">
                <a16:creationId xmlns:a16="http://schemas.microsoft.com/office/drawing/2014/main" id="{0BEA5EA2-3665-4046-979D-24EBC7FDF352}"/>
              </a:ext>
            </a:extLst>
          </p:cNvPr>
          <p:cNvSpPr txBox="1">
            <a:spLocks/>
          </p:cNvSpPr>
          <p:nvPr/>
        </p:nvSpPr>
        <p:spPr>
          <a:xfrm>
            <a:off x="2217257" y="5230083"/>
            <a:ext cx="9856520" cy="8309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 dirty="0"/>
              <a:t>Best practices &amp;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FA9A31-AFA6-664E-AFFB-6348B0B44F1E}"/>
              </a:ext>
            </a:extLst>
          </p:cNvPr>
          <p:cNvGrpSpPr/>
          <p:nvPr/>
        </p:nvGrpSpPr>
        <p:grpSpPr>
          <a:xfrm>
            <a:off x="628932" y="1764660"/>
            <a:ext cx="1246909" cy="1246909"/>
            <a:chOff x="628932" y="1764660"/>
            <a:chExt cx="1246909" cy="124690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54A451-3F0E-AB45-BAC4-D1EB6A025EB5}"/>
                </a:ext>
              </a:extLst>
            </p:cNvPr>
            <p:cNvSpPr/>
            <p:nvPr/>
          </p:nvSpPr>
          <p:spPr bwMode="auto">
            <a:xfrm>
              <a:off x="628932" y="1764660"/>
              <a:ext cx="1246909" cy="1246909"/>
            </a:xfrm>
            <a:prstGeom prst="ellipse">
              <a:avLst/>
            </a:prstGeom>
            <a:solidFill>
              <a:srgbClr val="F1400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E07F6-AAB3-6E46-9047-20B62C496D57}"/>
                </a:ext>
              </a:extLst>
            </p:cNvPr>
            <p:cNvSpPr txBox="1"/>
            <p:nvPr/>
          </p:nvSpPr>
          <p:spPr>
            <a:xfrm>
              <a:off x="795186" y="1880282"/>
              <a:ext cx="914400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216401-2D04-AB42-9A81-C7027B856981}"/>
              </a:ext>
            </a:extLst>
          </p:cNvPr>
          <p:cNvGrpSpPr/>
          <p:nvPr/>
        </p:nvGrpSpPr>
        <p:grpSpPr>
          <a:xfrm>
            <a:off x="628932" y="3387576"/>
            <a:ext cx="1246909" cy="1246909"/>
            <a:chOff x="3661560" y="1125348"/>
            <a:chExt cx="1246909" cy="124690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879537-F855-5647-B7E2-ED2721DE3143}"/>
                </a:ext>
              </a:extLst>
            </p:cNvPr>
            <p:cNvSpPr/>
            <p:nvPr/>
          </p:nvSpPr>
          <p:spPr bwMode="auto">
            <a:xfrm>
              <a:off x="3661560" y="1125348"/>
              <a:ext cx="1246909" cy="1246909"/>
            </a:xfrm>
            <a:prstGeom prst="ellipse">
              <a:avLst/>
            </a:prstGeom>
            <a:solidFill>
              <a:srgbClr val="F1400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7F1AE1-FCBF-694B-85F3-C1BFB49B7EBF}"/>
                </a:ext>
              </a:extLst>
            </p:cNvPr>
            <p:cNvSpPr txBox="1"/>
            <p:nvPr/>
          </p:nvSpPr>
          <p:spPr>
            <a:xfrm>
              <a:off x="3827814" y="1240970"/>
              <a:ext cx="914400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C402D1-905C-7B4D-8E1C-D4A4FBD81A29}"/>
              </a:ext>
            </a:extLst>
          </p:cNvPr>
          <p:cNvGrpSpPr/>
          <p:nvPr/>
        </p:nvGrpSpPr>
        <p:grpSpPr>
          <a:xfrm>
            <a:off x="628932" y="5022129"/>
            <a:ext cx="1246909" cy="1246909"/>
            <a:chOff x="5796151" y="1125348"/>
            <a:chExt cx="1246909" cy="124690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54DB8E-7921-4E4F-B40F-955EFF90D889}"/>
                </a:ext>
              </a:extLst>
            </p:cNvPr>
            <p:cNvSpPr/>
            <p:nvPr/>
          </p:nvSpPr>
          <p:spPr bwMode="auto">
            <a:xfrm>
              <a:off x="5796151" y="1125348"/>
              <a:ext cx="1246909" cy="1246909"/>
            </a:xfrm>
            <a:prstGeom prst="ellipse">
              <a:avLst/>
            </a:prstGeom>
            <a:solidFill>
              <a:srgbClr val="F1400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67E77F-7072-8749-B630-95ED609A5C3B}"/>
                </a:ext>
              </a:extLst>
            </p:cNvPr>
            <p:cNvSpPr txBox="1"/>
            <p:nvPr/>
          </p:nvSpPr>
          <p:spPr>
            <a:xfrm>
              <a:off x="5962405" y="1240970"/>
              <a:ext cx="914400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2" name="Title 2">
            <a:extLst>
              <a:ext uri="{FF2B5EF4-FFF2-40B4-BE49-F238E27FC236}">
                <a16:creationId xmlns:a16="http://schemas.microsoft.com/office/drawing/2014/main" id="{37C48F2A-5856-834E-867D-EEB57824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256" y="969531"/>
            <a:ext cx="7785387" cy="1846659"/>
          </a:xfrm>
        </p:spPr>
        <p:txBody>
          <a:bodyPr/>
          <a:lstStyle/>
          <a:p>
            <a:r>
              <a:rPr lang="en-US" sz="6000" dirty="0">
                <a:latin typeface="+mn-lt"/>
              </a:rPr>
              <a:t>Build a bot (SDK v4.0)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EDE3F8F8-04CC-D54E-BC63-F2B0E80A37E9}"/>
              </a:ext>
            </a:extLst>
          </p:cNvPr>
          <p:cNvSpPr txBox="1">
            <a:spLocks/>
          </p:cNvSpPr>
          <p:nvPr/>
        </p:nvSpPr>
        <p:spPr>
          <a:xfrm>
            <a:off x="2217257" y="3595530"/>
            <a:ext cx="7401756" cy="8309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 dirty="0"/>
              <a:t>Connect to an FAQ KB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26C0544-6285-8348-A6D0-F3B8B2166038}"/>
              </a:ext>
            </a:extLst>
          </p:cNvPr>
          <p:cNvSpPr txBox="1">
            <a:spLocks/>
          </p:cNvSpPr>
          <p:nvPr/>
        </p:nvSpPr>
        <p:spPr>
          <a:xfrm>
            <a:off x="584201" y="546019"/>
            <a:ext cx="3768898" cy="8309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49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5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005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 xmlns:a16="http://schemas.microsoft.com/office/drawing/2014/main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2" grpId="0"/>
          <p:bldP spid="23" grpId="0"/>
        </p:bldLst>
      </p:timing>
    </mc:Choice>
    <mc:Fallback xmlns="" xmlns:a16="http://schemas.microsoft.com/office/drawing/2014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2" grpId="0"/>
          <p:bldP spid="2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1433F7-B6F6-4A43-A298-56ACDE6BE4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5600683" y="255671"/>
            <a:ext cx="6281928" cy="6281928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04A2441E-980E-2D48-9BA2-0E3A35A2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2031325"/>
          </a:xfrm>
        </p:spPr>
        <p:txBody>
          <a:bodyPr/>
          <a:lstStyle/>
          <a:p>
            <a:r>
              <a:rPr lang="en-US" sz="4400" dirty="0"/>
              <a:t>Creating a bot has become super easy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6CD1F1-A2B5-DA45-A952-9FADB7AF6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396635"/>
            <a:ext cx="4645480" cy="1231106"/>
          </a:xfrm>
        </p:spPr>
        <p:txBody>
          <a:bodyPr/>
          <a:lstStyle/>
          <a:p>
            <a:r>
              <a:rPr lang="en-US" sz="4000" dirty="0"/>
              <a:t>Browse to</a:t>
            </a:r>
            <a:br>
              <a:rPr lang="en-US" sz="4000" dirty="0"/>
            </a:br>
            <a:r>
              <a:rPr lang="en-US" sz="4000" dirty="0" err="1"/>
              <a:t>portal.azure.com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1846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91DC36-161E-994C-8974-4B1E4F1F92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5572580" y="292100"/>
            <a:ext cx="6272213" cy="62722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A6C25D-D043-1048-A9DB-C405CC33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2031325"/>
          </a:xfrm>
        </p:spPr>
        <p:txBody>
          <a:bodyPr/>
          <a:lstStyle/>
          <a:p>
            <a:r>
              <a:rPr lang="en-US" sz="4400" dirty="0"/>
              <a:t>Deploy your bot from the Azure Portal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DD4C0-4511-6940-8C9F-B4BAD8D8C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396635"/>
            <a:ext cx="4645480" cy="1477328"/>
          </a:xfrm>
        </p:spPr>
        <p:txBody>
          <a:bodyPr/>
          <a:lstStyle/>
          <a:p>
            <a:r>
              <a:rPr lang="en-US" sz="3200" dirty="0"/>
              <a:t>Create a resource &gt;</a:t>
            </a:r>
            <a:br>
              <a:rPr lang="en-US" sz="3200" dirty="0"/>
            </a:br>
            <a:r>
              <a:rPr lang="en-US" sz="3200" dirty="0"/>
              <a:t>AI + Machine Learning &gt;</a:t>
            </a:r>
            <a:br>
              <a:rPr lang="en-US" sz="3200" dirty="0"/>
            </a:br>
            <a:r>
              <a:rPr lang="en-US" sz="3200" dirty="0"/>
              <a:t>Web App Bot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A7433A-3A90-4942-BE64-3B3789C24DFB}"/>
              </a:ext>
            </a:extLst>
          </p:cNvPr>
          <p:cNvSpPr txBox="1">
            <a:spLocks/>
          </p:cNvSpPr>
          <p:nvPr/>
        </p:nvSpPr>
        <p:spPr>
          <a:xfrm>
            <a:off x="584200" y="5948760"/>
            <a:ext cx="46454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Requires an Azure subscription.</a:t>
            </a:r>
            <a:br>
              <a:rPr lang="en-US" dirty="0"/>
            </a:br>
            <a:r>
              <a:rPr lang="en-US" dirty="0"/>
              <a:t>Register a free trial to get started.</a:t>
            </a:r>
          </a:p>
        </p:txBody>
      </p:sp>
    </p:spTree>
    <p:extLst>
      <p:ext uri="{BB962C8B-B14F-4D97-AF65-F5344CB8AC3E}">
        <p14:creationId xmlns:p14="http://schemas.microsoft.com/office/powerpoint/2010/main" val="3282517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58515E6-BE4E-4346-9102-17C9138D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677108"/>
          </a:xfrm>
        </p:spPr>
        <p:txBody>
          <a:bodyPr/>
          <a:lstStyle/>
          <a:p>
            <a:r>
              <a:rPr lang="en-US" sz="4400" dirty="0"/>
              <a:t>Create your bot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C6FFC0-CD11-EC42-8BB6-1BAA04F98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829092"/>
            <a:ext cx="4332184" cy="1969770"/>
          </a:xfrm>
        </p:spPr>
        <p:txBody>
          <a:bodyPr/>
          <a:lstStyle/>
          <a:p>
            <a:r>
              <a:rPr lang="en-US" sz="3200" dirty="0"/>
              <a:t>Add your code in the web editor or download the ZIP to work in Visual Studio.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F448F4C-AD83-2E4F-AEFA-3F7263BD8E3B}"/>
              </a:ext>
            </a:extLst>
          </p:cNvPr>
          <p:cNvSpPr txBox="1">
            <a:spLocks/>
          </p:cNvSpPr>
          <p:nvPr/>
        </p:nvSpPr>
        <p:spPr>
          <a:xfrm>
            <a:off x="584199" y="5456317"/>
            <a:ext cx="3768899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You’ll do most work in </a:t>
            </a:r>
            <a:r>
              <a:rPr lang="en-US" sz="2400" dirty="0" err="1"/>
              <a:t>MessageController.cs</a:t>
            </a:r>
            <a:r>
              <a:rPr lang="en-US" sz="2400" dirty="0"/>
              <a:t> or </a:t>
            </a:r>
            <a:r>
              <a:rPr lang="en-US" sz="2400" dirty="0" err="1"/>
              <a:t>RootDialogue.cs</a:t>
            </a:r>
            <a:endParaRPr lang="en-US" sz="24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BBA81DB-3E65-3D45-AEA1-9AD02026B6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2226" r="4945" b="15394"/>
          <a:stretch/>
        </p:blipFill>
        <p:spPr>
          <a:xfrm>
            <a:off x="5016500" y="292100"/>
            <a:ext cx="6881813" cy="6272213"/>
          </a:xfrm>
        </p:spPr>
      </p:pic>
    </p:spTree>
    <p:extLst>
      <p:ext uri="{BB962C8B-B14F-4D97-AF65-F5344CB8AC3E}">
        <p14:creationId xmlns:p14="http://schemas.microsoft.com/office/powerpoint/2010/main" val="186091525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DDB29-9F8B-F54F-B8CB-DF08A30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DD2112-10BC-3745-8B6F-841CAEBA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" y="0"/>
            <a:ext cx="12132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B803212-68E7-1B44-91A4-A9223AD0B1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5522022" y="292100"/>
            <a:ext cx="6272213" cy="627221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2FDFDA3-BD05-5B4C-A584-3D514106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2031325"/>
          </a:xfrm>
        </p:spPr>
        <p:txBody>
          <a:bodyPr/>
          <a:lstStyle/>
          <a:p>
            <a:r>
              <a:rPr lang="en-US" sz="4400" dirty="0"/>
              <a:t>Run tests in online or local emulator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CA262B-F9A4-284F-BAED-5424BAFEA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3775"/>
            <a:ext cx="4332184" cy="984885"/>
          </a:xfrm>
        </p:spPr>
        <p:txBody>
          <a:bodyPr/>
          <a:lstStyle/>
          <a:p>
            <a:r>
              <a:rPr lang="en-US" sz="3200" dirty="0"/>
              <a:t>Bot Dashboard &gt;</a:t>
            </a:r>
            <a:br>
              <a:rPr lang="en-US" sz="3200" dirty="0"/>
            </a:br>
            <a:r>
              <a:rPr lang="en-US" sz="3200" dirty="0"/>
              <a:t>Test in Web Chat</a:t>
            </a:r>
          </a:p>
        </p:txBody>
      </p:sp>
    </p:spTree>
    <p:extLst>
      <p:ext uri="{BB962C8B-B14F-4D97-AF65-F5344CB8AC3E}">
        <p14:creationId xmlns:p14="http://schemas.microsoft.com/office/powerpoint/2010/main" val="237428208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Props1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3741</TotalTime>
  <Words>315</Words>
  <Application>Microsoft Office PowerPoint</Application>
  <PresentationFormat>Widescreen</PresentationFormat>
  <Paragraphs>74</Paragraphs>
  <Slides>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Consolas</vt:lpstr>
      <vt:lpstr>Rockwell Condensed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Getting started with Microsoft Bot Framework and Azure Bot Services</vt:lpstr>
      <vt:lpstr>PowerPoint Presentation</vt:lpstr>
      <vt:lpstr>Build a bot (SDK v4.0)</vt:lpstr>
      <vt:lpstr>Creating a bot has become super easy</vt:lpstr>
      <vt:lpstr>Deploy your bot from the Azure Portal</vt:lpstr>
      <vt:lpstr>Create your bot</vt:lpstr>
      <vt:lpstr>PowerPoint Presentation</vt:lpstr>
      <vt:lpstr>PowerPoint Presentation</vt:lpstr>
      <vt:lpstr>Run tests in online or local emulator</vt:lpstr>
      <vt:lpstr>Connect to QnA Maker</vt:lpstr>
      <vt:lpstr>Let’s build a bot</vt:lpstr>
      <vt:lpstr>Best practices &amp; architecture</vt:lpstr>
      <vt:lpstr>A good bot stands on three legs</vt:lpstr>
      <vt:lpstr>PowerPoint Presentation</vt:lpstr>
      <vt:lpstr>Surfacing your bot</vt:lpstr>
      <vt:lpstr>PowerPoint Presentation</vt:lpstr>
      <vt:lpstr>PowerPoint Presentation</vt:lpstr>
      <vt:lpstr>PowerPoint Presentation</vt:lpstr>
      <vt:lpstr>Some resources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Nithin Mohan Thattiot Kadumberi</cp:lastModifiedBy>
  <cp:revision>38</cp:revision>
  <dcterms:created xsi:type="dcterms:W3CDTF">2018-08-10T17:04:28Z</dcterms:created>
  <dcterms:modified xsi:type="dcterms:W3CDTF">2018-12-10T11:29:30Z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